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5" r:id="rId3"/>
    <p:sldId id="274" r:id="rId4"/>
    <p:sldId id="300" r:id="rId5"/>
    <p:sldId id="289" r:id="rId6"/>
    <p:sldId id="284" r:id="rId7"/>
    <p:sldId id="292" r:id="rId8"/>
    <p:sldId id="293" r:id="rId9"/>
    <p:sldId id="299" r:id="rId10"/>
    <p:sldId id="290" r:id="rId11"/>
    <p:sldId id="291" r:id="rId12"/>
    <p:sldId id="301" r:id="rId13"/>
    <p:sldId id="302" r:id="rId14"/>
    <p:sldId id="303" r:id="rId15"/>
    <p:sldId id="304" r:id="rId16"/>
    <p:sldId id="297" r:id="rId17"/>
    <p:sldId id="29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79619" autoAdjust="0"/>
  </p:normalViewPr>
  <p:slideViewPr>
    <p:cSldViewPr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  <p:guide pos="6816"/>
        <p:guide pos="8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1296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</a:t>
            </a:r>
            <a:r>
              <a:rPr lang="pl-PL" noProof="0" dirty="0" smtClean="0"/>
              <a:t>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sz="1200" b="0" i="1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pl-PL" sz="1200" b="0" i="0">
                <a:solidFill>
                  <a:schemeClr val="tx1"/>
                </a:solidFill>
                <a:latin typeface="Corbel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931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pl-PL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Te informacje mogą wymagać użycia więcej niż jednego slajdu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pl-PL" sz="1200" b="0" i="0">
                <a:solidFill>
                  <a:schemeClr val="tx1"/>
                </a:solidFill>
                <a:latin typeface="Corbel"/>
                <a:ea typeface="+mn-ea"/>
                <a:cs typeface="+mn-cs"/>
              </a:rPr>
              <a:pPr algn="r" defTabSz="914400">
                <a:buNone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582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>
              <a:buNone/>
            </a:pPr>
            <a:r>
              <a:rPr lang="pl-PL" sz="1200" b="0" i="0">
                <a:solidFill>
                  <a:srgbClr val="363D3D"/>
                </a:solidFill>
                <a:latin typeface="Corbel"/>
                <a:ea typeface="+mn-ea"/>
                <a:cs typeface="+mn-cs"/>
              </a:rPr>
              <a:t>Te informacje mogą wymagać użycia więcej niż jednego slajdu</a:t>
            </a:r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7FB667E1-E601-4AAF-B95C-B25720D70A60}" type="slidenum">
              <a:rPr lang="pl-PL" sz="1200" b="0" i="0">
                <a:solidFill>
                  <a:schemeClr val="tx1"/>
                </a:solidFill>
                <a:latin typeface="Corbel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495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Prostokąt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ywna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ywny 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Prostokąt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  <a:p>
            <a:pPr lvl="5"/>
            <a:r>
              <a:rPr lang="pl-PL" dirty="0" smtClean="0"/>
              <a:t>Szóste</a:t>
            </a:r>
          </a:p>
          <a:p>
            <a:pPr lvl="6"/>
            <a:r>
              <a:rPr lang="pl-PL" dirty="0" smtClean="0"/>
              <a:t>Siódme</a:t>
            </a:r>
          </a:p>
          <a:p>
            <a:pPr lvl="7"/>
            <a:r>
              <a:rPr lang="pl-PL" dirty="0" smtClean="0"/>
              <a:t>Ósme</a:t>
            </a:r>
          </a:p>
          <a:p>
            <a:pPr lvl="8"/>
            <a:r>
              <a:rPr lang="pl-PL" dirty="0" smtClean="0"/>
              <a:t>Dziewiąte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pl-PL" smtClean="0"/>
              <a:pPr/>
              <a:t>2016-04-28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z.gov.pl/zdrowie-i-profilaktyka/zdrowie-matki-i-dziecka/dziecko-z-cukrzy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37207" y="5022304"/>
            <a:ext cx="9144002" cy="114300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Światowy Dzień Zdrowia 2016 </a:t>
            </a:r>
            <a:r>
              <a:rPr lang="pl-PL" b="1" dirty="0" smtClean="0"/>
              <a:t>Pokonaj cukrzycę</a:t>
            </a:r>
            <a:endParaRPr lang="pl-PL" b="1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1534126" y="6165304"/>
            <a:ext cx="9144002" cy="762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PODZIAŁ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376" y="1901952"/>
            <a:ext cx="11305256" cy="4127627"/>
          </a:xfrm>
        </p:spPr>
        <p:txBody>
          <a:bodyPr>
            <a:normAutofit/>
          </a:bodyPr>
          <a:lstStyle/>
          <a:p>
            <a:r>
              <a:rPr lang="pl-PL" dirty="0"/>
              <a:t>Rozróżniamy dwa główne typy choroby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Osoby cierpiące na cukrzycę typu 1 na ogół w ogóle nie wytwarzają własnej insuliny i dlatego, aby przeżyć, muszą przyjmować insulinę w formie iniekcji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Chorzy na cukrzycę typu 2, którzy stanowią około 90% wszystkich przypadków </a:t>
            </a:r>
            <a:r>
              <a:rPr lang="pl-PL" dirty="0" err="1"/>
              <a:t>zachorowań</a:t>
            </a:r>
            <a:r>
              <a:rPr lang="pl-PL" dirty="0"/>
              <a:t>, najczęściej wytwarzają własną insulinę, ale w niewystarczającej ilości lub ich organizm nie jest w stanie jej właściwie wykorzystywać. Osoby chore na cukrzycę typu 2 na ogół mają nadwagę i prowadzą </a:t>
            </a:r>
            <a:r>
              <a:rPr lang="pl-PL" dirty="0" smtClean="0"/>
              <a:t>siedzący </a:t>
            </a:r>
            <a:r>
              <a:rPr lang="pl-PL" dirty="0"/>
              <a:t>tryb życia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pPr marL="45720" indent="0" algn="just">
              <a:buNone/>
            </a:pPr>
            <a:r>
              <a:rPr lang="pl-PL" b="1" dirty="0">
                <a:solidFill>
                  <a:schemeClr val="tx1"/>
                </a:solidFill>
              </a:rPr>
              <a:t>Otyłość od 3 do 7 razy zwiększa ryzyko wystąpienia cukrzycy typu </a:t>
            </a:r>
            <a:r>
              <a:rPr lang="pl-PL" b="1" dirty="0" smtClean="0">
                <a:solidFill>
                  <a:schemeClr val="tx1"/>
                </a:solidFill>
              </a:rPr>
              <a:t>2. W </a:t>
            </a:r>
            <a:r>
              <a:rPr lang="pl-PL" b="1" dirty="0">
                <a:solidFill>
                  <a:schemeClr val="tx1"/>
                </a:solidFill>
              </a:rPr>
              <a:t>przypadku osoby z BMI&gt;35 ryzyko rozwoju cukrzycy jest 20-krotnie wyższe niż u osób z prawidłową masą ciała</a:t>
            </a:r>
          </a:p>
          <a:p>
            <a:pPr marL="45720" indent="0">
              <a:buNone/>
            </a:pPr>
            <a:endParaRPr lang="pl-P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2923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07368" y="1844824"/>
            <a:ext cx="6624736" cy="470050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pl-PL" b="1" dirty="0" smtClean="0"/>
              <a:t>BĄDŹ SUPER. POKONAJ CUKRZYCĘ.</a:t>
            </a:r>
          </a:p>
          <a:p>
            <a:pPr marL="45720" indent="0" algn="ctr">
              <a:buNone/>
            </a:pPr>
            <a:r>
              <a:rPr lang="pl-PL" b="1" dirty="0" smtClean="0"/>
              <a:t>Zatrzymaj jej wzrost.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sz="1200" dirty="0" smtClean="0"/>
          </a:p>
          <a:p>
            <a:pPr marL="45720" indent="0" algn="ctr">
              <a:buNone/>
            </a:pPr>
            <a:r>
              <a:rPr lang="pl-PL" sz="1200" dirty="0" smtClean="0"/>
              <a:t>http</a:t>
            </a:r>
            <a:r>
              <a:rPr lang="pl-PL" sz="1200" dirty="0"/>
              <a:t>://www.who.int/campaigns/world-health-day/2016/posters/en/</a:t>
            </a:r>
          </a:p>
        </p:txBody>
      </p:sp>
      <p:pic>
        <p:nvPicPr>
          <p:cNvPr id="2050" name="Picture 2" descr="World Health Day 2016 poster: Halt the rise in diab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9622"/>
            <a:ext cx="4608512" cy="6535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49517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6094" y="1632187"/>
            <a:ext cx="5951953" cy="4893157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l-PL" b="1" dirty="0"/>
              <a:t>BĄDŹ SUPER. POKONAJ CUKRZYCĘ.</a:t>
            </a:r>
          </a:p>
          <a:p>
            <a:pPr marL="45720" indent="0" algn="ctr">
              <a:buNone/>
            </a:pPr>
            <a:r>
              <a:rPr lang="pl-PL" b="1" dirty="0" smtClean="0"/>
              <a:t>Jedz zdrowo.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sz="1100" b="1" dirty="0"/>
          </a:p>
          <a:p>
            <a:pPr marL="45720" indent="0" algn="ctr">
              <a:buNone/>
            </a:pPr>
            <a:endParaRPr lang="pl-PL" sz="1100" dirty="0" smtClean="0"/>
          </a:p>
          <a:p>
            <a:pPr marL="45720" indent="0" algn="ctr">
              <a:buNone/>
            </a:pPr>
            <a:r>
              <a:rPr lang="pl-PL" sz="1100" dirty="0" smtClean="0"/>
              <a:t>http</a:t>
            </a:r>
            <a:r>
              <a:rPr lang="pl-PL" sz="1100" dirty="0"/>
              <a:t>://www.who.int/campaigns/world-health-day/2016/posters/en/</a:t>
            </a:r>
          </a:p>
          <a:p>
            <a:pPr marL="45720" indent="0" algn="ctr">
              <a:buNone/>
            </a:pPr>
            <a:endParaRPr lang="pl-PL" b="1" dirty="0"/>
          </a:p>
          <a:p>
            <a:endParaRPr lang="pl-PL" dirty="0"/>
          </a:p>
        </p:txBody>
      </p:sp>
      <p:pic>
        <p:nvPicPr>
          <p:cNvPr id="3074" name="Picture 2" descr="World Health Day 2016 poster: eat health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915" y="23144"/>
            <a:ext cx="4701502" cy="6646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8873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3392" y="1926120"/>
            <a:ext cx="5979016" cy="4383200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pl-PL" b="1" dirty="0"/>
              <a:t>BĄDŹ SUPER. POKONAJ CUKRZYCĘ.</a:t>
            </a:r>
          </a:p>
          <a:p>
            <a:pPr marL="45720" indent="0" algn="ctr">
              <a:buNone/>
            </a:pPr>
            <a:r>
              <a:rPr lang="pl-PL" b="1" dirty="0" smtClean="0"/>
              <a:t>Bądź aktywny.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r>
              <a:rPr lang="pl-PL" sz="1200" dirty="0"/>
              <a:t>http://www.who.int/campaigns/world-health-day/2016/posters/en/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4098" name="Picture 2" descr="World Health Day 2016 poster: Be a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16632"/>
            <a:ext cx="4608512" cy="6535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432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41120" y="1901952"/>
            <a:ext cx="5618976" cy="4551384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l-PL" b="1" dirty="0"/>
              <a:t>BĄDŹ SUPER. POKONAJ CUKRZYCĘ</a:t>
            </a:r>
            <a:r>
              <a:rPr lang="pl-PL" b="1" dirty="0" smtClean="0"/>
              <a:t>.</a:t>
            </a:r>
          </a:p>
          <a:p>
            <a:pPr marL="45720" indent="0" algn="ctr">
              <a:buNone/>
            </a:pPr>
            <a:r>
              <a:rPr lang="pl-PL" b="1" dirty="0" smtClean="0"/>
              <a:t>W razie wątpliwości, sprawdź!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b="1" dirty="0" smtClean="0"/>
          </a:p>
          <a:p>
            <a:pPr marL="45720" indent="0" algn="ctr">
              <a:buNone/>
            </a:pPr>
            <a:endParaRPr lang="pl-PL" b="1" dirty="0"/>
          </a:p>
          <a:p>
            <a:pPr marL="45720" indent="0" algn="ctr">
              <a:buNone/>
            </a:pPr>
            <a:endParaRPr lang="pl-PL" sz="1400" b="1" dirty="0" smtClean="0"/>
          </a:p>
          <a:p>
            <a:pPr marL="45720" indent="0" algn="ctr">
              <a:buNone/>
            </a:pPr>
            <a:endParaRPr lang="pl-PL" sz="1400" b="1" dirty="0" smtClean="0"/>
          </a:p>
          <a:p>
            <a:pPr marL="45720" indent="0" algn="ctr">
              <a:buNone/>
            </a:pPr>
            <a:r>
              <a:rPr lang="pl-PL" sz="1400" dirty="0"/>
              <a:t>http://www.who.int/campaigns/world-health-day/2016/posters/en/</a:t>
            </a:r>
          </a:p>
          <a:p>
            <a:pPr marL="45720" indent="0" algn="ctr">
              <a:buNone/>
            </a:pPr>
            <a:endParaRPr lang="pl-PL" b="1" dirty="0"/>
          </a:p>
          <a:p>
            <a:pPr marL="45720" indent="0">
              <a:buNone/>
            </a:pPr>
            <a:endParaRPr lang="pl-PL" dirty="0"/>
          </a:p>
        </p:txBody>
      </p:sp>
      <p:pic>
        <p:nvPicPr>
          <p:cNvPr id="5122" name="Picture 2" descr="World Health Day 2016 poster: If in doubt, ch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0530"/>
            <a:ext cx="4608512" cy="6514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82393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83432" y="332656"/>
            <a:ext cx="9509760" cy="576040"/>
          </a:xfrm>
        </p:spPr>
        <p:txBody>
          <a:bodyPr/>
          <a:lstStyle/>
          <a:p>
            <a:r>
              <a:rPr lang="pl-PL" dirty="0" smtClean="0"/>
              <a:t>Inicjatywy: </a:t>
            </a:r>
            <a:r>
              <a:rPr lang="pl-PL" dirty="0"/>
              <a:t>„Dziecko z cukrzycą w szkole” 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368" y="1484784"/>
            <a:ext cx="11665296" cy="4544795"/>
          </a:xfrm>
        </p:spPr>
        <p:txBody>
          <a:bodyPr/>
          <a:lstStyle/>
          <a:p>
            <a:r>
              <a:rPr lang="pl-PL" dirty="0"/>
              <a:t>W ramach Rządowego programu na lata 2014-2016 „Bezpieczna i przyjazna szkoła”, zaplanowano przeprowadzenie w 2016 r. ogólnopolskiego szkolenia pt.: „Dziecko z cukrzycą w szkole” </a:t>
            </a:r>
            <a:endParaRPr lang="pl-PL" dirty="0" smtClean="0"/>
          </a:p>
          <a:p>
            <a:r>
              <a:rPr lang="pl-PL" dirty="0" smtClean="0"/>
              <a:t>Grupa docelowa: dla </a:t>
            </a:r>
            <a:r>
              <a:rPr lang="pl-PL" dirty="0"/>
              <a:t>nauczycieli szkół podstawowych oraz wychowawców świetlic szkolnych. </a:t>
            </a:r>
            <a:endParaRPr lang="pl-PL" dirty="0" smtClean="0"/>
          </a:p>
          <a:p>
            <a:r>
              <a:rPr lang="pl-PL" dirty="0" smtClean="0"/>
              <a:t>Termin: od </a:t>
            </a:r>
            <a:r>
              <a:rPr lang="pl-PL" dirty="0"/>
              <a:t>września do listopada we wszystkich województwach.  </a:t>
            </a:r>
            <a:endParaRPr lang="pl-PL" dirty="0" smtClean="0"/>
          </a:p>
          <a:p>
            <a:r>
              <a:rPr lang="pl-PL" dirty="0" smtClean="0"/>
              <a:t>Zakres szkolenia: </a:t>
            </a:r>
            <a:r>
              <a:rPr lang="pl-PL" dirty="0"/>
              <a:t>obejmie wiedzę na temat cukrzycy oraz zasad pierwszej pomocy, jakiej należy udzielić dziecku choremu na cukrzycę pozostającemu pod opieką szkoły. Uwzględnione będą również aspekty psychologiczne i społeczne radzenia sobie z chorobą przez dziecko i jego rodzinę oraz sposoby wsparcia dziecka w placówce oświatowej.</a:t>
            </a:r>
          </a:p>
        </p:txBody>
      </p:sp>
    </p:spTree>
    <p:extLst>
      <p:ext uri="{BB962C8B-B14F-4D97-AF65-F5344CB8AC3E}">
        <p14:creationId xmlns="" xmlns:p14="http://schemas.microsoft.com/office/powerpoint/2010/main" val="2722855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35360" y="620688"/>
            <a:ext cx="10515520" cy="5408891"/>
          </a:xfrm>
        </p:spPr>
        <p:txBody>
          <a:bodyPr/>
          <a:lstStyle/>
          <a:p>
            <a:r>
              <a:rPr lang="pl-PL" dirty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www.mz.gov.pl/zdrowie-i-profilaktyka/zdrowie-matki-i-dziecka/dziecko-z-cukrzyca</a:t>
            </a:r>
            <a:endParaRPr lang="pl-PL" dirty="0" smtClean="0"/>
          </a:p>
          <a:p>
            <a:r>
              <a:rPr lang="pl-PL" dirty="0" smtClean="0"/>
              <a:t>PRZEWODNIK DLA RÓWNIEŚNIKÓW</a:t>
            </a:r>
          </a:p>
          <a:p>
            <a:pPr marL="45720" indent="0">
              <a:buNone/>
            </a:pPr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www.mz.gov.pl/zdrowie-i-profilaktyka/zdrowie-matki-i-dziecka/dziecko-z-cukrzyca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PRZEWODNIK DLA RODZICÓW</a:t>
            </a:r>
          </a:p>
          <a:p>
            <a:pPr marL="45720" indent="0">
              <a:buNone/>
            </a:pPr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www.mz.gov.pl/zdrowie-i-profilaktyka/zdrowie-matki-i-dziecka/dziecko-z-cukrzyca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76753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Światowy Dzień Zdrowia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7 kwietnia 2016</a:t>
            </a:r>
            <a:endParaRPr lang="pl-PL" b="1" dirty="0"/>
          </a:p>
        </p:txBody>
      </p:sp>
    </p:spTree>
    <p:extLst>
      <p:ext uri="{BB962C8B-B14F-4D97-AF65-F5344CB8AC3E}">
        <p14:creationId xmlns="" xmlns:p14="http://schemas.microsoft.com/office/powerpoint/2010/main" val="33328173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Kilka słów o historii…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376" y="1901952"/>
            <a:ext cx="11089232" cy="4407368"/>
          </a:xfrm>
        </p:spPr>
        <p:txBody>
          <a:bodyPr/>
          <a:lstStyle/>
          <a:p>
            <a:pPr marL="45720" indent="0">
              <a:buNone/>
            </a:pPr>
            <a:r>
              <a:rPr lang="pl-PL" dirty="0" smtClean="0"/>
              <a:t>Każdego roku Światowa Organizacja Zdrowia (WHO) wybiera temat przewodni Światowego Dnia Zdrowia.</a:t>
            </a:r>
          </a:p>
          <a:p>
            <a:pPr marL="45720" indent="0">
              <a:buNone/>
            </a:pPr>
            <a:r>
              <a:rPr lang="pl-PL" dirty="0" smtClean="0"/>
              <a:t>Święto obchodzone jest od 7 kwietnia 1950 r. </a:t>
            </a:r>
          </a:p>
          <a:p>
            <a:pPr marL="45720" indent="0">
              <a:buNone/>
            </a:pPr>
            <a:r>
              <a:rPr lang="pl-PL" dirty="0" smtClean="0"/>
              <a:t>Tematy wybierane na obchody Światowego Dnia Zdrowia dotyczą globalnych, poważnych problemów z obszaru zdrowia.</a:t>
            </a:r>
          </a:p>
          <a:p>
            <a:pPr marL="45720" indent="0">
              <a:buNone/>
            </a:pPr>
            <a:r>
              <a:rPr lang="pl-PL" dirty="0" smtClean="0"/>
              <a:t>Celem jest zwiększanie świadomości społeczeństwa w zakresie problemów zdrowotnych, możliwości zapobiegania im oraz pobudzanie instytucji do aktywnego działania i zmniejszania negatywnych skutków problemów zdrowotnych.</a:t>
            </a:r>
          </a:p>
          <a:p>
            <a:pPr marL="45720" indent="0">
              <a:buNone/>
            </a:pPr>
            <a:endParaRPr lang="pl-PL" dirty="0" smtClean="0"/>
          </a:p>
          <a:p>
            <a:pPr marL="4572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12472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WHO pragnie: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doprowadzić do zwiększenia wiedzy o rosnącym rozpowszechnieniu cukrzycy, ogromnym obciążeniu tą chorobą i jej poważnych następstwach, zwłaszcza w krajach o niskich i średnich dochodach;</a:t>
            </a:r>
          </a:p>
          <a:p>
            <a:pPr algn="just"/>
            <a:r>
              <a:rPr lang="pl-PL" dirty="0"/>
              <a:t>spowodować podjęcie konkretnych, skutecznych i ekonomicznych działań w walce z chorobą, które będą obejmować zarówno profilaktykę, jak i metody diagnozy, leczenia i opieki nad osobami chorymi na cukrzycę;</a:t>
            </a:r>
          </a:p>
          <a:p>
            <a:pPr algn="just"/>
            <a:r>
              <a:rPr lang="pl-PL" dirty="0"/>
              <a:t>ogłosić pierwszy światowy raport o cukrzycy opisujący obciążenie chorobą i jej skutki oraz wzywający do wzmocnienia systemów ochrony zdrowia w celu zapewnienia lepszego nadzoru i profilaktyki cukrzycy oraz skuteczniejszego leczenia chorych.</a:t>
            </a:r>
          </a:p>
          <a:p>
            <a:pPr marL="45720" indent="0" algn="l" defTabSz="914400">
              <a:spcBef>
                <a:spcPts val="1800"/>
              </a:spcBef>
              <a:buClr>
                <a:srgbClr val="263050"/>
              </a:buClr>
              <a:buSzPct val="80000"/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576639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pl-PL" sz="3400" b="0" i="0" dirty="0" smtClean="0">
                <a:solidFill>
                  <a:srgbClr val="263050">
                    <a:lumMod val="75000"/>
                  </a:srgbClr>
                </a:solidFill>
                <a:latin typeface="Corbel"/>
              </a:rPr>
              <a:t>CEL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Clr>
                <a:srgbClr val="263050"/>
              </a:buClr>
              <a:buNone/>
            </a:pPr>
            <a:r>
              <a:rPr lang="pl-PL" sz="3200" i="1" dirty="0"/>
              <a:t>zmniejszenie o jedną trzecią liczby zgonów z powodu chorób niezakaźnych, w tym cukrzycy, do 2030 r. w ramach Celów Zrównoważonego Rozwoju. </a:t>
            </a:r>
            <a:endParaRPr lang="pl-PL" sz="3200" i="1" dirty="0" smtClean="0"/>
          </a:p>
          <a:p>
            <a:pPr marL="45720" indent="0">
              <a:buClr>
                <a:srgbClr val="263050"/>
              </a:buClr>
              <a:buNone/>
            </a:pPr>
            <a:endParaRPr lang="pl-PL" dirty="0"/>
          </a:p>
          <a:p>
            <a:pPr marL="45720" indent="0" algn="just">
              <a:buClr>
                <a:srgbClr val="263050"/>
              </a:buClr>
              <a:buNone/>
            </a:pPr>
            <a:endParaRPr lang="pl-PL" dirty="0" smtClean="0"/>
          </a:p>
          <a:p>
            <a:pPr marL="45720" indent="0" algn="just">
              <a:buClr>
                <a:srgbClr val="263050"/>
              </a:buClr>
              <a:buNone/>
            </a:pPr>
            <a:r>
              <a:rPr lang="pl-PL" dirty="0" smtClean="0"/>
              <a:t>W</a:t>
            </a:r>
            <a:r>
              <a:rPr lang="pl-PL" dirty="0"/>
              <a:t> związku z tym WHO wspiera państwa wdrażające polityki mające na celu zmniejszenie oddziaływania chorób niezakaźnych, w tym cukrzycy, nowotworów, chorób układu krążenia i płuc.</a:t>
            </a:r>
          </a:p>
        </p:txBody>
      </p:sp>
    </p:spTree>
    <p:extLst>
      <p:ext uri="{BB962C8B-B14F-4D97-AF65-F5344CB8AC3E}">
        <p14:creationId xmlns="" xmlns:p14="http://schemas.microsoft.com/office/powerpoint/2010/main" val="1585542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6600" dirty="0" smtClean="0"/>
              <a:t>10</a:t>
            </a:r>
            <a:r>
              <a:rPr lang="pl-PL" dirty="0" smtClean="0"/>
              <a:t> FAKTÓW NA TEMAT CUKRZYCY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76999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10 faktów na temat cukrzycy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9376" y="1901952"/>
            <a:ext cx="11161240" cy="4127627"/>
          </a:xfrm>
        </p:spPr>
        <p:txBody>
          <a:bodyPr/>
          <a:lstStyle/>
          <a:p>
            <a:pPr marL="502920" indent="-457200" algn="just">
              <a:buAutoNum type="arabicPeriod"/>
            </a:pPr>
            <a:r>
              <a:rPr lang="pl-PL" dirty="0" smtClean="0"/>
              <a:t>Około 347 milionów ludzi na świecie choruje na cukrzycę.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Przewiduje się, że do 2030 roku cukrzyca będzie stanowić 7 przyczynę zgonów na świecie.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Wyróżnia się 2 główne typy cukrzycy: typ 1 – </a:t>
            </a:r>
            <a:r>
              <a:rPr lang="pl-PL" dirty="0" err="1" smtClean="0"/>
              <a:t>insulinozależna</a:t>
            </a:r>
            <a:r>
              <a:rPr lang="pl-PL" dirty="0" smtClean="0"/>
              <a:t> oraz typ 2.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Trzeci rodzaj cukrzycy to cukrzyca ciężarnych </a:t>
            </a:r>
            <a:r>
              <a:rPr lang="pl-PL" i="1" dirty="0" smtClean="0"/>
              <a:t>(charakteryzuje się hiperglikemią lub podwyższonym poziomem cukru we krwi z wartościami powyżej prawidłowych, ale poniżej wartości diagnostycznych dla cukrzycy. Cukrzyca wśród ciężarnych zwiększa ryzyko powikłań w czasie ciąży i porodu. Zwiększa także, ryzyko wystąpienia u kobiety cukrzycy typu 2).</a:t>
            </a:r>
          </a:p>
          <a:p>
            <a:pPr marL="502920" indent="-457200" algn="just">
              <a:buAutoNum type="arabicPeriod"/>
            </a:pPr>
            <a:r>
              <a:rPr lang="pl-PL" dirty="0" smtClean="0"/>
              <a:t>Typ 2 cukrzycy występuje częściej niż typ 1. Wzrasta odsetek dzieci u których diagnozuje się cukrzycę typu 2.</a:t>
            </a:r>
          </a:p>
          <a:p>
            <a:pPr marL="502920" indent="-457200">
              <a:buAutoNum type="arabicPeriod"/>
            </a:pPr>
            <a:endParaRPr lang="pl-PL" dirty="0" smtClean="0"/>
          </a:p>
          <a:p>
            <a:pPr marL="502920" indent="-45720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402869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1120" y="188640"/>
            <a:ext cx="9509760" cy="1233424"/>
          </a:xfrm>
        </p:spPr>
        <p:txBody>
          <a:bodyPr/>
          <a:lstStyle/>
          <a:p>
            <a:r>
              <a:rPr lang="pl-PL" dirty="0"/>
              <a:t>10 faktów na temat cukrzycy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6252" y="1700784"/>
            <a:ext cx="10299496" cy="4695400"/>
          </a:xfrm>
        </p:spPr>
        <p:txBody>
          <a:bodyPr>
            <a:normAutofit fontScale="85000" lnSpcReduction="20000"/>
          </a:bodyPr>
          <a:lstStyle/>
          <a:p>
            <a:pPr marL="502920" indent="-457200" algn="just">
              <a:buFont typeface="+mj-lt"/>
              <a:buAutoNum type="arabicPeriod" startAt="6"/>
            </a:pPr>
            <a:r>
              <a:rPr lang="pl-PL" sz="2600" dirty="0" smtClean="0"/>
              <a:t>Choroby układu krążenia są odpowiedzialne za 50%-80% zgonów wśród chorych na cukrzycę.</a:t>
            </a:r>
          </a:p>
          <a:p>
            <a:pPr marL="502920" indent="-457200" algn="just">
              <a:buFont typeface="+mj-lt"/>
              <a:buAutoNum type="arabicPeriod" startAt="6"/>
            </a:pPr>
            <a:r>
              <a:rPr lang="pl-PL" sz="2600" dirty="0" smtClean="0"/>
              <a:t>W 2012 cukrzyca była bezpośrednią przyczyną zgonów u 1,5 miliona osób.</a:t>
            </a:r>
          </a:p>
          <a:p>
            <a:pPr marL="502920" indent="-457200" algn="just">
              <a:buFont typeface="+mj-lt"/>
              <a:buAutoNum type="arabicPeriod" startAt="6"/>
            </a:pPr>
            <a:r>
              <a:rPr lang="pl-PL" sz="2600" dirty="0" smtClean="0"/>
              <a:t>80% zgonów z powodu cukrzycy występuje w krajach o niskim i średnim dochodzie.</a:t>
            </a:r>
          </a:p>
          <a:p>
            <a:pPr marL="502920" indent="-457200" algn="just">
              <a:buFont typeface="+mj-lt"/>
              <a:buAutoNum type="arabicPeriod" startAt="6"/>
            </a:pPr>
            <a:r>
              <a:rPr lang="pl-PL" sz="2600" dirty="0" smtClean="0"/>
              <a:t>Cukrzyca jest jedną z głównych przyczyn amputacji kończyn, niewydolności nerek, ślepoty.</a:t>
            </a:r>
          </a:p>
          <a:p>
            <a:pPr marL="502920" indent="-457200" algn="just">
              <a:buFont typeface="+mj-lt"/>
              <a:buAutoNum type="arabicPeriod" startAt="6"/>
            </a:pPr>
            <a:r>
              <a:rPr lang="pl-PL" sz="2600" b="1" dirty="0" smtClean="0"/>
              <a:t>Cukrzycy typy 2 można zapobiegać! </a:t>
            </a:r>
            <a:r>
              <a:rPr lang="pl-PL" sz="2600" i="1" dirty="0" smtClean="0"/>
              <a:t>(poprzez dietę i aktywny styl życia)</a:t>
            </a:r>
          </a:p>
          <a:p>
            <a:pPr marL="502920" indent="-457200">
              <a:buFont typeface="+mj-lt"/>
              <a:buAutoNum type="arabicPeriod" startAt="6"/>
            </a:pPr>
            <a:endParaRPr lang="pl-PL" i="1" dirty="0"/>
          </a:p>
          <a:p>
            <a:pPr marL="502920" indent="-457200">
              <a:buFont typeface="+mj-lt"/>
              <a:buAutoNum type="arabicPeriod" startAt="6"/>
            </a:pPr>
            <a:endParaRPr lang="pl-PL" i="1" dirty="0" smtClean="0"/>
          </a:p>
          <a:p>
            <a:pPr marL="502920" indent="-457200">
              <a:buFont typeface="+mj-lt"/>
              <a:buAutoNum type="arabicPeriod" startAt="6"/>
            </a:pPr>
            <a:endParaRPr lang="pl-PL" i="1" dirty="0"/>
          </a:p>
          <a:p>
            <a:pPr marL="45720" indent="0">
              <a:buNone/>
            </a:pPr>
            <a:endParaRPr lang="pl-PL" sz="1300" i="1" dirty="0" smtClean="0"/>
          </a:p>
          <a:p>
            <a:pPr marL="45720" indent="0">
              <a:buNone/>
            </a:pPr>
            <a:r>
              <a:rPr lang="pl-PL" sz="1300" i="1" dirty="0" smtClean="0"/>
              <a:t>http</a:t>
            </a:r>
            <a:r>
              <a:rPr lang="pl-PL" sz="1300" i="1" dirty="0"/>
              <a:t>://www.who.int/features/factfiles/diabetes/en/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920" b="100000" l="10227" r="94312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3429000"/>
            <a:ext cx="4717466" cy="31577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75898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EPIDEMIOLOGIA - POLSKA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</a:rPr>
              <a:t>W </a:t>
            </a:r>
            <a:r>
              <a:rPr lang="pl-PL" dirty="0">
                <a:latin typeface="Calibri" panose="020F0502020204030204" pitchFamily="34" charset="0"/>
              </a:rPr>
              <a:t>Polsce jest </a:t>
            </a:r>
            <a:r>
              <a:rPr lang="pl-PL" b="1" dirty="0">
                <a:latin typeface="Calibri" panose="020F0502020204030204" pitchFamily="34" charset="0"/>
              </a:rPr>
              <a:t>2,6 mln osób z cukrzycą</a:t>
            </a:r>
            <a:r>
              <a:rPr lang="pl-PL" dirty="0">
                <a:latin typeface="Calibri" panose="020F0502020204030204" pitchFamily="34" charset="0"/>
              </a:rPr>
              <a:t>, z czego aż 750 tysięcy nie zdaje sobie z tego sprawy.</a:t>
            </a:r>
          </a:p>
          <a:p>
            <a:r>
              <a:rPr lang="pl-PL" dirty="0">
                <a:latin typeface="Calibri" panose="020F0502020204030204" pitchFamily="34" charset="0"/>
              </a:rPr>
              <a:t>Do 2030 r. cukrzycę </a:t>
            </a:r>
            <a:r>
              <a:rPr lang="pl-PL" b="1" dirty="0">
                <a:latin typeface="Calibri" panose="020F0502020204030204" pitchFamily="34" charset="0"/>
              </a:rPr>
              <a:t>może mieć 4,8 mln Polaków</a:t>
            </a:r>
            <a:r>
              <a:rPr lang="pl-PL" dirty="0">
                <a:latin typeface="Calibri" panose="020F0502020204030204" pitchFamily="34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8492186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usinessProjectPlan_TP103417270.potx" id="{27C6D4C9-8290-496B-BBB8-6AB0E4B2DB1D}" vid="{240841CE-464F-486C-9B07-A6D563FED3EC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3149403-D037-43A9-A21D-FD77B9907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planu projektu biznesowego (panoramiczna)</Template>
  <TotalTime>0</TotalTime>
  <Words>498</Words>
  <Application>Microsoft Office PowerPoint</Application>
  <PresentationFormat>Niestandardowy</PresentationFormat>
  <Paragraphs>100</Paragraphs>
  <Slides>16</Slides>
  <Notes>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Banded Design Blue 16x9</vt:lpstr>
      <vt:lpstr>Światowy Dzień Zdrowia 2016 Pokonaj cukrzycę</vt:lpstr>
      <vt:lpstr>Światowy Dzień Zdrowia   7 kwietnia 2016</vt:lpstr>
      <vt:lpstr>Kilka słów o historii…</vt:lpstr>
      <vt:lpstr>WHO pragnie:</vt:lpstr>
      <vt:lpstr>CEL</vt:lpstr>
      <vt:lpstr>10 FAKTÓW NA TEMAT CUKRZYCY</vt:lpstr>
      <vt:lpstr>10 faktów na temat cukrzycy</vt:lpstr>
      <vt:lpstr>10 faktów na temat cukrzycy</vt:lpstr>
      <vt:lpstr>EPIDEMIOLOGIA - POLSKA</vt:lpstr>
      <vt:lpstr>PODZIAŁ</vt:lpstr>
      <vt:lpstr>Slajd 11</vt:lpstr>
      <vt:lpstr>Slajd 12</vt:lpstr>
      <vt:lpstr>Slajd 13</vt:lpstr>
      <vt:lpstr>Slajd 14</vt:lpstr>
      <vt:lpstr>Inicjatywy: „Dziecko z cukrzycą w szkole” </vt:lpstr>
      <vt:lpstr>Slajd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2016-02-22T10:03:52Z</dcterms:created>
  <dcterms:modified xsi:type="dcterms:W3CDTF">2016-04-28T10:24:20Z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TC034172719991</vt:lpwstr>
  </property>
</Properties>
</file>